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Public Sans"/>
      <p:bold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jMhF6QrToXnagvYJ9TWDYSuUJJ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Poppins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ublicSans-boldItalic.fntdata"/><Relationship Id="rId14" Type="http://schemas.openxmlformats.org/officeDocument/2006/relationships/slide" Target="slides/slide9.xml"/><Relationship Id="rId36" Type="http://schemas.openxmlformats.org/officeDocument/2006/relationships/font" Target="fonts/PublicSans-bold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gif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25.jpg"/><Relationship Id="rId5" Type="http://schemas.openxmlformats.org/officeDocument/2006/relationships/hyperlink" Target="http://drive.google.com/file/d/1ADQ6UdAJmLimQMUhTv5L34Q4VPp9cGJb/view" TargetMode="External"/><Relationship Id="rId6" Type="http://schemas.openxmlformats.org/officeDocument/2006/relationships/image" Target="../media/image4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hyperlink" Target="http://drive.google.com/file/d/1_REF5prag7pplcMmeH443g0yR8K72Yzu/view" TargetMode="External"/><Relationship Id="rId5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4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3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4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3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Relationship Id="rId4" Type="http://schemas.openxmlformats.org/officeDocument/2006/relationships/image" Target="../media/image4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Relationship Id="rId4" Type="http://schemas.openxmlformats.org/officeDocument/2006/relationships/image" Target="../media/image3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Relationship Id="rId4" Type="http://schemas.openxmlformats.org/officeDocument/2006/relationships/image" Target="../media/image4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g"/><Relationship Id="rId4" Type="http://schemas.openxmlformats.org/officeDocument/2006/relationships/image" Target="../media/image48.png"/><Relationship Id="rId5" Type="http://schemas.openxmlformats.org/officeDocument/2006/relationships/hyperlink" Target="https://drive.google.com/drive/folders/1p7sJ72h8CyjMXl5NSpDycJvSdcyXfU-l?usp=drive_link" TargetMode="External"/><Relationship Id="rId6" Type="http://schemas.openxmlformats.org/officeDocument/2006/relationships/hyperlink" Target="https://drive.google.com/drive/folders/1VTuRP2ZvHsjcnwW_mTmsV4bj-pZnRpGF?usp=drive_link" TargetMode="External"/><Relationship Id="rId7" Type="http://schemas.openxmlformats.org/officeDocument/2006/relationships/hyperlink" Target="https://docs.google.com/forms/d/e/1FAIpQLScQTx3QR1Xx4Jfpjr0BBq1HZJ1-H637IOhQ_ZemXS7XdGKsiA/alreadyresponde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jp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4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24.jpg"/><Relationship Id="rId5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5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482539"/>
            <a:ext cx="13757357" cy="1795190"/>
            <a:chOff x="0" y="-38100"/>
            <a:chExt cx="3623313" cy="472804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434704"/>
            </a:xfrm>
            <a:custGeom>
              <a:rect b="b" l="l" r="r" t="t"/>
              <a:pathLst>
                <a:path extrusionOk="0" h="434704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217352"/>
                  </a:lnTo>
                  <a:lnTo>
                    <a:pt x="0" y="434704"/>
                  </a:lnTo>
                  <a:lnTo>
                    <a:pt x="3623313" y="434704"/>
                  </a:lnTo>
                  <a:lnTo>
                    <a:pt x="3521713" y="217352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72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 flipH="1" rot="-90586">
            <a:off x="8305835" y="3348423"/>
            <a:ext cx="2422560" cy="792379"/>
          </a:xfrm>
          <a:custGeom>
            <a:rect b="b" l="l" r="r" t="t"/>
            <a:pathLst>
              <a:path extrusionOk="0" h="792379" w="2422560">
                <a:moveTo>
                  <a:pt x="2422560" y="0"/>
                </a:moveTo>
                <a:lnTo>
                  <a:pt x="0" y="0"/>
                </a:lnTo>
                <a:lnTo>
                  <a:pt x="0" y="792379"/>
                </a:lnTo>
                <a:lnTo>
                  <a:pt x="2422560" y="792379"/>
                </a:lnTo>
                <a:lnTo>
                  <a:pt x="24225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9" name="Google Shape;99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3" name="Google Shape;103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4" name="Google Shape;104;p1"/>
          <p:cNvSpPr txBox="1"/>
          <p:nvPr/>
        </p:nvSpPr>
        <p:spPr>
          <a:xfrm>
            <a:off x="5072772" y="746166"/>
            <a:ext cx="8888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7822521" y="4479098"/>
            <a:ext cx="8243506" cy="10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9986355" y="5589392"/>
            <a:ext cx="71058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7" u="none" cap="none" strike="noStrike">
                <a:solidFill>
                  <a:srgbClr val="0E0C0C"/>
                </a:solidFill>
                <a:latin typeface="Arial"/>
                <a:ea typeface="Arial"/>
                <a:cs typeface="Arial"/>
                <a:sym typeface="Arial"/>
              </a:rPr>
              <a:t>Neural Network(CNN)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999091" y="6600062"/>
            <a:ext cx="7697008" cy="559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15764" y="3386717"/>
            <a:ext cx="2202703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27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506" y="1983469"/>
            <a:ext cx="10438988" cy="8055419"/>
          </a:xfrm>
          <a:prstGeom prst="rect">
            <a:avLst/>
          </a:prstGeom>
          <a:noFill/>
          <a:ln cap="sq" cmpd="sng" w="57150">
            <a:solidFill>
              <a:srgbClr val="5E118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10"/>
          <p:cNvSpPr/>
          <p:nvPr/>
        </p:nvSpPr>
        <p:spPr>
          <a:xfrm rot="5400000">
            <a:off x="-568122" y="418658"/>
            <a:ext cx="10398616" cy="9262373"/>
          </a:xfrm>
          <a:custGeom>
            <a:rect b="b" l="l" r="r" t="t"/>
            <a:pathLst>
              <a:path extrusionOk="0" h="9262373" w="10398616">
                <a:moveTo>
                  <a:pt x="0" y="0"/>
                </a:moveTo>
                <a:lnTo>
                  <a:pt x="10398616" y="0"/>
                </a:lnTo>
                <a:lnTo>
                  <a:pt x="10398616" y="9262372"/>
                </a:lnTo>
                <a:lnTo>
                  <a:pt x="0" y="9262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273" name="Google Shape;273;p10"/>
          <p:cNvGrpSpPr/>
          <p:nvPr/>
        </p:nvGrpSpPr>
        <p:grpSpPr>
          <a:xfrm>
            <a:off x="0" y="462256"/>
            <a:ext cx="18288000" cy="1273895"/>
            <a:chOff x="0" y="-38100"/>
            <a:chExt cx="4816593" cy="335511"/>
          </a:xfrm>
        </p:grpSpPr>
        <p:sp>
          <p:nvSpPr>
            <p:cNvPr id="274" name="Google Shape;274;p10"/>
            <p:cNvSpPr/>
            <p:nvPr/>
          </p:nvSpPr>
          <p:spPr>
            <a:xfrm>
              <a:off x="0" y="0"/>
              <a:ext cx="4816592" cy="297411"/>
            </a:xfrm>
            <a:custGeom>
              <a:rect b="b" l="l" r="r" t="t"/>
              <a:pathLst>
                <a:path extrusionOk="0" h="29741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7411"/>
                  </a:lnTo>
                  <a:lnTo>
                    <a:pt x="0" y="297411"/>
                  </a:lnTo>
                  <a:close/>
                </a:path>
              </a:pathLst>
            </a:custGeom>
            <a:solidFill>
              <a:srgbClr val="AF3CFF"/>
            </a:solidFill>
            <a:ln>
              <a:noFill/>
            </a:ln>
          </p:spPr>
        </p:sp>
        <p:sp>
          <p:nvSpPr>
            <p:cNvPr id="275" name="Google Shape;275;p10"/>
            <p:cNvSpPr txBox="1"/>
            <p:nvPr/>
          </p:nvSpPr>
          <p:spPr>
            <a:xfrm>
              <a:off x="0" y="-38100"/>
              <a:ext cx="4816593" cy="3355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10"/>
          <p:cNvSpPr txBox="1"/>
          <p:nvPr/>
        </p:nvSpPr>
        <p:spPr>
          <a:xfrm>
            <a:off x="1338045" y="809584"/>
            <a:ext cx="953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Pixel Inequality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2" name="Google Shape;282;p11"/>
          <p:cNvSpPr/>
          <p:nvPr/>
        </p:nvSpPr>
        <p:spPr>
          <a:xfrm>
            <a:off x="9926546" y="4048012"/>
            <a:ext cx="7692805" cy="5608434"/>
          </a:xfrm>
          <a:custGeom>
            <a:rect b="b" l="l" r="r" t="t"/>
            <a:pathLst>
              <a:path extrusionOk="0" h="5608434" w="7692805">
                <a:moveTo>
                  <a:pt x="0" y="0"/>
                </a:moveTo>
                <a:lnTo>
                  <a:pt x="7692805" y="0"/>
                </a:lnTo>
                <a:lnTo>
                  <a:pt x="7692805" y="5608434"/>
                </a:lnTo>
                <a:lnTo>
                  <a:pt x="0" y="5608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368" l="-2904" r="-106959" t="-700"/>
            </a:stretch>
          </a:blipFill>
          <a:ln>
            <a:noFill/>
          </a:ln>
        </p:spPr>
      </p:sp>
      <p:sp>
        <p:nvSpPr>
          <p:cNvPr id="283" name="Google Shape;283;p11"/>
          <p:cNvSpPr txBox="1"/>
          <p:nvPr/>
        </p:nvSpPr>
        <p:spPr>
          <a:xfrm>
            <a:off x="1028700" y="2128546"/>
            <a:ext cx="9218021" cy="2531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dimensionality means that as the image size </a:t>
            </a:r>
            <a:r>
              <a:rPr b="0" i="0" lang="en-US" sz="3591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increases</a:t>
            </a:r>
            <a:r>
              <a:rPr b="0" i="0" lang="en-US" sz="35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number of pixels </a:t>
            </a:r>
            <a:r>
              <a:rPr b="0" i="0" lang="en-US" sz="3591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grows exponentially</a:t>
            </a:r>
            <a:r>
              <a:rPr b="0" i="0" lang="en-US" sz="35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greatly increasing the </a:t>
            </a:r>
            <a:r>
              <a:rPr b="0" i="0" lang="en-US" sz="3591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weights </a:t>
            </a:r>
            <a:r>
              <a:rPr b="0" i="0" lang="en-US" sz="35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3591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model complexity</a:t>
            </a:r>
            <a:r>
              <a:rPr b="0" i="0" lang="en-US" sz="35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84" name="Google Shape;284;p11"/>
          <p:cNvSpPr txBox="1"/>
          <p:nvPr/>
        </p:nvSpPr>
        <p:spPr>
          <a:xfrm>
            <a:off x="1554800" y="835181"/>
            <a:ext cx="636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High Dimensionality </a:t>
            </a:r>
            <a:endParaRPr b="1" sz="5000"/>
          </a:p>
        </p:txBody>
      </p:sp>
      <p:sp>
        <p:nvSpPr>
          <p:cNvPr id="285" name="Google Shape;285;p11"/>
          <p:cNvSpPr txBox="1"/>
          <p:nvPr/>
        </p:nvSpPr>
        <p:spPr>
          <a:xfrm>
            <a:off x="1028700" y="5184007"/>
            <a:ext cx="5968861" cy="2395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28x28 image = 784px 256x256 image = 65,536 px</a:t>
            </a:r>
            <a:endParaRPr/>
          </a:p>
          <a:p>
            <a:pPr indent="0" lvl="0" marL="0" marR="0" rtl="0" algn="l">
              <a:lnSpc>
                <a:spcPct val="1088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"/>
          <p:cNvSpPr/>
          <p:nvPr/>
        </p:nvSpPr>
        <p:spPr>
          <a:xfrm>
            <a:off x="0" y="0"/>
            <a:ext cx="18288000" cy="1870278"/>
          </a:xfrm>
          <a:custGeom>
            <a:rect b="b" l="l" r="r" t="t"/>
            <a:pathLst>
              <a:path extrusionOk="0" h="1870278" w="18288000">
                <a:moveTo>
                  <a:pt x="0" y="0"/>
                </a:moveTo>
                <a:lnTo>
                  <a:pt x="18288000" y="0"/>
                </a:lnTo>
                <a:lnTo>
                  <a:pt x="18288000" y="1870278"/>
                </a:lnTo>
                <a:lnTo>
                  <a:pt x="0" y="187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0024" l="-806" r="-806" t="0"/>
            </a:stretch>
          </a:blipFill>
          <a:ln>
            <a:noFill/>
          </a:ln>
        </p:spPr>
      </p:sp>
      <p:sp>
        <p:nvSpPr>
          <p:cNvPr id="291" name="Google Shape;291;p12"/>
          <p:cNvSpPr txBox="1"/>
          <p:nvPr/>
        </p:nvSpPr>
        <p:spPr>
          <a:xfrm>
            <a:off x="1358335" y="737457"/>
            <a:ext cx="13111307" cy="842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99" u="none" cap="none" strike="noStrike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Large Computational Requirements</a:t>
            </a:r>
            <a:endParaRPr/>
          </a:p>
        </p:txBody>
      </p:sp>
      <p:sp>
        <p:nvSpPr>
          <p:cNvPr id="292" name="Google Shape;292;p12"/>
          <p:cNvSpPr txBox="1"/>
          <p:nvPr/>
        </p:nvSpPr>
        <p:spPr>
          <a:xfrm>
            <a:off x="297953" y="4266912"/>
            <a:ext cx="7780611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number of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 more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computational resources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train.</a:t>
            </a:r>
            <a:endParaRPr/>
          </a:p>
        </p:txBody>
      </p:sp>
      <p:pic>
        <p:nvPicPr>
          <p:cNvPr id="293" name="Google Shape;293;p12"/>
          <p:cNvPicPr preferRelativeResize="0"/>
          <p:nvPr/>
        </p:nvPicPr>
        <p:blipFill rotWithShape="1">
          <a:blip r:embed="rId4">
            <a:alphaModFix/>
          </a:blip>
          <a:srcRect b="17945" l="19431" r="23847" t="0"/>
          <a:stretch/>
        </p:blipFill>
        <p:spPr>
          <a:xfrm>
            <a:off x="8500280" y="2169091"/>
            <a:ext cx="9365306" cy="76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/>
          <p:nvPr/>
        </p:nvSpPr>
        <p:spPr>
          <a:xfrm>
            <a:off x="0" y="0"/>
            <a:ext cx="18288000" cy="1870278"/>
          </a:xfrm>
          <a:custGeom>
            <a:rect b="b" l="l" r="r" t="t"/>
            <a:pathLst>
              <a:path extrusionOk="0" h="1870278" w="18288000">
                <a:moveTo>
                  <a:pt x="0" y="0"/>
                </a:moveTo>
                <a:lnTo>
                  <a:pt x="18288000" y="0"/>
                </a:lnTo>
                <a:lnTo>
                  <a:pt x="18288000" y="1870278"/>
                </a:lnTo>
                <a:lnTo>
                  <a:pt x="0" y="187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0024" l="-806" r="-806" t="0"/>
            </a:stretch>
          </a:blipFill>
          <a:ln>
            <a:noFill/>
          </a:ln>
        </p:spPr>
      </p:sp>
      <p:pic>
        <p:nvPicPr>
          <p:cNvPr id="299" name="Google Shape;299;p13"/>
          <p:cNvPicPr preferRelativeResize="0"/>
          <p:nvPr/>
        </p:nvPicPr>
        <p:blipFill rotWithShape="1">
          <a:blip r:embed="rId4">
            <a:alphaModFix/>
          </a:blip>
          <a:srcRect b="0" l="26712" r="5197" t="0"/>
          <a:stretch/>
        </p:blipFill>
        <p:spPr>
          <a:xfrm>
            <a:off x="8040225" y="1793251"/>
            <a:ext cx="10247775" cy="84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3"/>
          <p:cNvSpPr txBox="1"/>
          <p:nvPr/>
        </p:nvSpPr>
        <p:spPr>
          <a:xfrm>
            <a:off x="1358335" y="737457"/>
            <a:ext cx="13111307" cy="842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99" u="none" cap="none" strike="noStrike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Large Computational Requirements</a:t>
            </a:r>
            <a:endParaRPr/>
          </a:p>
        </p:txBody>
      </p:sp>
      <p:sp>
        <p:nvSpPr>
          <p:cNvPr id="301" name="Google Shape;301;p13"/>
          <p:cNvSpPr txBox="1"/>
          <p:nvPr/>
        </p:nvSpPr>
        <p:spPr>
          <a:xfrm>
            <a:off x="813262" y="4836920"/>
            <a:ext cx="6721560" cy="2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FF3131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High computational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needs make simple NNs less efficient for practical use.</a:t>
            </a:r>
            <a:endParaRPr/>
          </a:p>
        </p:txBody>
      </p:sp>
      <p:sp>
        <p:nvSpPr>
          <p:cNvPr id="302" name="Google Shape;302;p13"/>
          <p:cNvSpPr txBox="1"/>
          <p:nvPr/>
        </p:nvSpPr>
        <p:spPr>
          <a:xfrm>
            <a:off x="813262" y="2900018"/>
            <a:ext cx="6741305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significant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time investment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/>
          <p:nvPr/>
        </p:nvSpPr>
        <p:spPr>
          <a:xfrm>
            <a:off x="0" y="0"/>
            <a:ext cx="18288000" cy="1870278"/>
          </a:xfrm>
          <a:custGeom>
            <a:rect b="b" l="l" r="r" t="t"/>
            <a:pathLst>
              <a:path extrusionOk="0" h="1870278" w="18288000">
                <a:moveTo>
                  <a:pt x="0" y="0"/>
                </a:moveTo>
                <a:lnTo>
                  <a:pt x="18288000" y="0"/>
                </a:lnTo>
                <a:lnTo>
                  <a:pt x="18288000" y="1870278"/>
                </a:lnTo>
                <a:lnTo>
                  <a:pt x="0" y="187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0024" l="-806" r="-806" t="0"/>
            </a:stretch>
          </a:blipFill>
          <a:ln>
            <a:noFill/>
          </a:ln>
        </p:spPr>
      </p:sp>
      <p:pic>
        <p:nvPicPr>
          <p:cNvPr id="308" name="Google Shape;308;p14"/>
          <p:cNvPicPr preferRelativeResize="0"/>
          <p:nvPr/>
        </p:nvPicPr>
        <p:blipFill rotWithShape="1">
          <a:blip r:embed="rId4">
            <a:alphaModFix/>
          </a:blip>
          <a:srcRect b="0" l="26712" r="5197" t="0"/>
          <a:stretch/>
        </p:blipFill>
        <p:spPr>
          <a:xfrm>
            <a:off x="8040225" y="1793251"/>
            <a:ext cx="10247775" cy="84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4"/>
          <p:cNvSpPr txBox="1"/>
          <p:nvPr/>
        </p:nvSpPr>
        <p:spPr>
          <a:xfrm>
            <a:off x="1358335" y="737457"/>
            <a:ext cx="13111307" cy="842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99" u="none" cap="none" strike="noStrike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Large Computational Requirements</a:t>
            </a:r>
            <a:endParaRPr/>
          </a:p>
        </p:txBody>
      </p:sp>
      <p:sp>
        <p:nvSpPr>
          <p:cNvPr id="310" name="Google Shape;310;p14"/>
          <p:cNvSpPr txBox="1"/>
          <p:nvPr/>
        </p:nvSpPr>
        <p:spPr>
          <a:xfrm>
            <a:off x="813262" y="4836920"/>
            <a:ext cx="6721560" cy="2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FF3131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High computational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needs make simple NNs less efficient for practical use.</a:t>
            </a:r>
            <a:endParaRPr/>
          </a:p>
        </p:txBody>
      </p:sp>
      <p:sp>
        <p:nvSpPr>
          <p:cNvPr id="311" name="Google Shape;311;p14"/>
          <p:cNvSpPr txBox="1"/>
          <p:nvPr/>
        </p:nvSpPr>
        <p:spPr>
          <a:xfrm>
            <a:off x="813262" y="2900018"/>
            <a:ext cx="6741305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significant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time investment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12" name="Google Shape;312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3" name="Google Shape;313;p14"/>
          <p:cNvSpPr txBox="1"/>
          <p:nvPr/>
        </p:nvSpPr>
        <p:spPr>
          <a:xfrm>
            <a:off x="1297832" y="774018"/>
            <a:ext cx="1673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 Introduction to Convolutional Neural Network (CNN)</a:t>
            </a:r>
            <a:endParaRPr b="1" sz="5000"/>
          </a:p>
        </p:txBody>
      </p:sp>
      <p:sp>
        <p:nvSpPr>
          <p:cNvPr id="314" name="Google Shape;314;p14"/>
          <p:cNvSpPr txBox="1"/>
          <p:nvPr/>
        </p:nvSpPr>
        <p:spPr>
          <a:xfrm>
            <a:off x="0" y="2735703"/>
            <a:ext cx="8631882" cy="1599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1" lvl="1" marL="777242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FF313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CNNs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a type of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inspired by how our brain processes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      visual information.</a:t>
            </a:r>
            <a:endParaRPr/>
          </a:p>
        </p:txBody>
      </p:sp>
      <p:sp>
        <p:nvSpPr>
          <p:cNvPr id="315" name="Google Shape;315;p14"/>
          <p:cNvSpPr txBox="1"/>
          <p:nvPr/>
        </p:nvSpPr>
        <p:spPr>
          <a:xfrm>
            <a:off x="9144000" y="2735703"/>
            <a:ext cx="8893234" cy="1599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They're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specialized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understanding 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making them powerful tools in 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image analysis, recognition, and more.</a:t>
            </a:r>
            <a:endParaRPr/>
          </a:p>
        </p:txBody>
      </p:sp>
      <p:pic>
        <p:nvPicPr>
          <p:cNvPr id="316" name="Google Shape;316;p14" title="Thesis Defens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5250" y="4836925"/>
            <a:ext cx="15937500" cy="51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22" name="Google Shape;322;p15"/>
          <p:cNvSpPr txBox="1"/>
          <p:nvPr/>
        </p:nvSpPr>
        <p:spPr>
          <a:xfrm>
            <a:off x="1538939" y="864470"/>
            <a:ext cx="1081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How CNN Work on Image</a:t>
            </a:r>
            <a:endParaRPr b="1" sz="5000"/>
          </a:p>
        </p:txBody>
      </p:sp>
      <p:pic>
        <p:nvPicPr>
          <p:cNvPr id="323" name="Google Shape;323;p15" title="WhatsApp Video 2024-06-04 at 5.04.04 P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6825" y="2008425"/>
            <a:ext cx="12846700" cy="79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29" name="Google Shape;329;p16"/>
          <p:cNvSpPr txBox="1"/>
          <p:nvPr/>
        </p:nvSpPr>
        <p:spPr>
          <a:xfrm>
            <a:off x="1390759" y="870181"/>
            <a:ext cx="1499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BF5FE"/>
                </a:solidFill>
              </a:rPr>
              <a:t> Images in Computers</a:t>
            </a:r>
            <a:endParaRPr b="1" sz="5000"/>
          </a:p>
        </p:txBody>
      </p:sp>
      <p:sp>
        <p:nvSpPr>
          <p:cNvPr id="330" name="Google Shape;330;p16"/>
          <p:cNvSpPr txBox="1"/>
          <p:nvPr/>
        </p:nvSpPr>
        <p:spPr>
          <a:xfrm>
            <a:off x="727854" y="4221799"/>
            <a:ext cx="4974300" cy="2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image </a:t>
            </a:r>
            <a:r>
              <a:rPr b="0" i="0" lang="en-US" sz="50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chan</a:t>
            </a:r>
            <a:r>
              <a:rPr b="0" i="0" lang="en-US" sz="50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50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(RGB)</a:t>
            </a:r>
            <a:endParaRPr/>
          </a:p>
        </p:txBody>
      </p:sp>
      <p:pic>
        <p:nvPicPr>
          <p:cNvPr id="331" name="Google Shape;3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450" y="2743650"/>
            <a:ext cx="12237550" cy="63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7" name="Google Shape;337;p17"/>
          <p:cNvSpPr/>
          <p:nvPr/>
        </p:nvSpPr>
        <p:spPr>
          <a:xfrm>
            <a:off x="6539656" y="4018204"/>
            <a:ext cx="10719644" cy="5935482"/>
          </a:xfrm>
          <a:custGeom>
            <a:rect b="b" l="l" r="r" t="t"/>
            <a:pathLst>
              <a:path extrusionOk="0" h="5935482" w="10719644">
                <a:moveTo>
                  <a:pt x="0" y="0"/>
                </a:moveTo>
                <a:lnTo>
                  <a:pt x="10719644" y="0"/>
                </a:lnTo>
                <a:lnTo>
                  <a:pt x="10719644" y="5935482"/>
                </a:lnTo>
                <a:lnTo>
                  <a:pt x="0" y="5935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66" l="0" r="0" t="-225"/>
            </a:stretch>
          </a:blipFill>
          <a:ln>
            <a:noFill/>
          </a:ln>
        </p:spPr>
      </p:sp>
      <p:sp>
        <p:nvSpPr>
          <p:cNvPr id="338" name="Google Shape;338;p17"/>
          <p:cNvSpPr txBox="1"/>
          <p:nvPr/>
        </p:nvSpPr>
        <p:spPr>
          <a:xfrm>
            <a:off x="1466281" y="889266"/>
            <a:ext cx="1499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BF5FE"/>
                </a:solidFill>
              </a:rPr>
              <a:t>Features for Images</a:t>
            </a:r>
            <a:endParaRPr b="1" sz="5000"/>
          </a:p>
        </p:txBody>
      </p:sp>
      <p:sp>
        <p:nvSpPr>
          <p:cNvPr id="339" name="Google Shape;339;p17"/>
          <p:cNvSpPr txBox="1"/>
          <p:nvPr/>
        </p:nvSpPr>
        <p:spPr>
          <a:xfrm>
            <a:off x="591488" y="2465935"/>
            <a:ext cx="12755314" cy="125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full of important parts called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can be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edges, textures, shapes, or even faces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45" name="Google Shape;345;p18"/>
          <p:cNvSpPr txBox="1"/>
          <p:nvPr/>
        </p:nvSpPr>
        <p:spPr>
          <a:xfrm>
            <a:off x="921712" y="3267093"/>
            <a:ext cx="9956245" cy="1536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4978" lvl="1" marL="949956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Char char="•"/>
            </a:pP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Applies filters to the input image to </a:t>
            </a:r>
            <a:endParaRPr/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create </a:t>
            </a:r>
            <a:r>
              <a:rPr b="0" i="0" lang="en-US" sz="43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feature maps</a:t>
            </a: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46" name="Google Shape;346;p18"/>
          <p:cNvSpPr txBox="1"/>
          <p:nvPr/>
        </p:nvSpPr>
        <p:spPr>
          <a:xfrm>
            <a:off x="-222651" y="2178417"/>
            <a:ext cx="8806131" cy="821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Operation:</a:t>
            </a:r>
            <a:endParaRPr/>
          </a:p>
        </p:txBody>
      </p:sp>
      <p:sp>
        <p:nvSpPr>
          <p:cNvPr id="347" name="Google Shape;347;p18"/>
          <p:cNvSpPr txBox="1"/>
          <p:nvPr/>
        </p:nvSpPr>
        <p:spPr>
          <a:xfrm>
            <a:off x="1598338" y="890818"/>
            <a:ext cx="927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Convolutional Layer Explained</a:t>
            </a:r>
            <a:endParaRPr b="1" sz="5000"/>
          </a:p>
        </p:txBody>
      </p:sp>
      <p:sp>
        <p:nvSpPr>
          <p:cNvPr id="348" name="Google Shape;348;p18"/>
          <p:cNvSpPr txBox="1"/>
          <p:nvPr/>
        </p:nvSpPr>
        <p:spPr>
          <a:xfrm>
            <a:off x="921712" y="5334018"/>
            <a:ext cx="11760160" cy="231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4978" lvl="1" marL="949956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Char char="•"/>
            </a:pP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Filters are small matrices that slide </a:t>
            </a:r>
            <a:endParaRPr/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over the input image and </a:t>
            </a:r>
            <a:r>
              <a:rPr b="0" i="0" lang="en-US" sz="43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detect patterns</a:t>
            </a: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8"/>
          <p:cNvPicPr preferRelativeResize="0"/>
          <p:nvPr/>
        </p:nvPicPr>
        <p:blipFill rotWithShape="1">
          <a:blip r:embed="rId4">
            <a:alphaModFix/>
          </a:blip>
          <a:srcRect b="6297" l="49267" r="28098" t="8711"/>
          <a:stretch/>
        </p:blipFill>
        <p:spPr>
          <a:xfrm>
            <a:off x="12132264" y="3429000"/>
            <a:ext cx="6155736" cy="61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55" name="Google Shape;355;p19"/>
          <p:cNvSpPr/>
          <p:nvPr/>
        </p:nvSpPr>
        <p:spPr>
          <a:xfrm>
            <a:off x="8454309" y="2109928"/>
            <a:ext cx="8804991" cy="7781411"/>
          </a:xfrm>
          <a:custGeom>
            <a:rect b="b" l="l" r="r" t="t"/>
            <a:pathLst>
              <a:path extrusionOk="0" h="7781411" w="8804991">
                <a:moveTo>
                  <a:pt x="0" y="0"/>
                </a:moveTo>
                <a:lnTo>
                  <a:pt x="8804991" y="0"/>
                </a:lnTo>
                <a:lnTo>
                  <a:pt x="8804991" y="7781411"/>
                </a:lnTo>
                <a:lnTo>
                  <a:pt x="0" y="7781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19"/>
          <p:cNvSpPr txBox="1"/>
          <p:nvPr/>
        </p:nvSpPr>
        <p:spPr>
          <a:xfrm>
            <a:off x="1430013" y="852493"/>
            <a:ext cx="927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Convolutional Layer Explained</a:t>
            </a:r>
            <a:endParaRPr b="1" sz="5000"/>
          </a:p>
        </p:txBody>
      </p:sp>
      <p:grpSp>
        <p:nvGrpSpPr>
          <p:cNvPr id="357" name="Google Shape;357;p19"/>
          <p:cNvGrpSpPr/>
          <p:nvPr/>
        </p:nvGrpSpPr>
        <p:grpSpPr>
          <a:xfrm>
            <a:off x="418106" y="2374825"/>
            <a:ext cx="10107511" cy="2422803"/>
            <a:chOff x="0" y="-85725"/>
            <a:chExt cx="13476681" cy="3230404"/>
          </a:xfrm>
        </p:grpSpPr>
        <p:sp>
          <p:nvSpPr>
            <p:cNvPr id="358" name="Google Shape;358;p19"/>
            <p:cNvSpPr txBox="1"/>
            <p:nvPr/>
          </p:nvSpPr>
          <p:spPr>
            <a:xfrm>
              <a:off x="0" y="-85725"/>
              <a:ext cx="9111824" cy="940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1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Activation Function: </a:t>
              </a:r>
              <a:endParaRPr/>
            </a:p>
          </p:txBody>
        </p:sp>
        <p:sp>
          <p:nvSpPr>
            <p:cNvPr id="359" name="Google Shape;359;p19"/>
            <p:cNvSpPr txBox="1"/>
            <p:nvPr/>
          </p:nvSpPr>
          <p:spPr>
            <a:xfrm>
              <a:off x="701196" y="1207332"/>
              <a:ext cx="12775485" cy="1937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55463" lvl="1" marL="910926" marR="0" rtl="0" algn="l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19"/>
                <a:buFont typeface="Arial"/>
                <a:buChar char="•"/>
              </a:pPr>
              <a:r>
                <a:rPr b="0" i="0" lang="en-US" sz="421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Usually ReLU (Rectified Linear Unit),</a:t>
              </a:r>
              <a:endParaRPr/>
            </a:p>
            <a:p>
              <a:pPr indent="0" lvl="0" marL="0" marR="0" rtl="0" algn="l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1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which introduces</a:t>
              </a:r>
              <a:r>
                <a:rPr b="0" i="0" lang="en-US" sz="4219" u="none" cap="none" strike="noStrike">
                  <a:solidFill>
                    <a:srgbClr val="FF3131"/>
                  </a:solidFill>
                  <a:latin typeface="Arial"/>
                  <a:ea typeface="Arial"/>
                  <a:cs typeface="Arial"/>
                  <a:sym typeface="Arial"/>
                </a:rPr>
                <a:t> non-linearity.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2268714" y="7450454"/>
            <a:ext cx="6437552" cy="1590612"/>
          </a:xfrm>
          <a:custGeom>
            <a:rect b="b" l="l" r="r" t="t"/>
            <a:pathLst>
              <a:path extrusionOk="0"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2486579" y="189819"/>
            <a:ext cx="5801421" cy="10097181"/>
          </a:xfrm>
          <a:custGeom>
            <a:rect b="b" l="l" r="r" t="t"/>
            <a:pathLst>
              <a:path extrusionOk="0"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41" l="-81802" r="-171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795130" y="795130"/>
            <a:ext cx="3713607" cy="4114800"/>
          </a:xfrm>
          <a:custGeom>
            <a:rect b="b" l="l" r="r" t="t"/>
            <a:pathLst>
              <a:path extrusionOk="0"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1935248" y="1896252"/>
            <a:ext cx="9814676" cy="4558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 beacon of Knowledge.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  <a:endParaRPr/>
          </a:p>
          <a:p>
            <a:pPr indent="0" lvl="0" marL="0" marR="0" rtl="0" algn="l">
              <a:lnSpc>
                <a:spcPct val="1077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35447" y="7763786"/>
            <a:ext cx="6104086" cy="5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YOUR LEGACY LIVES ON!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65" name="Google Shape;365;p20"/>
          <p:cNvSpPr/>
          <p:nvPr/>
        </p:nvSpPr>
        <p:spPr>
          <a:xfrm>
            <a:off x="4596848" y="5143500"/>
            <a:ext cx="13000942" cy="4892194"/>
          </a:xfrm>
          <a:custGeom>
            <a:rect b="b" l="l" r="r" t="t"/>
            <a:pathLst>
              <a:path extrusionOk="0" h="4892194" w="13000942">
                <a:moveTo>
                  <a:pt x="0" y="0"/>
                </a:moveTo>
                <a:lnTo>
                  <a:pt x="13000941" y="0"/>
                </a:lnTo>
                <a:lnTo>
                  <a:pt x="13000941" y="4892194"/>
                </a:lnTo>
                <a:lnTo>
                  <a:pt x="0" y="4892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20"/>
          <p:cNvSpPr txBox="1"/>
          <p:nvPr/>
        </p:nvSpPr>
        <p:spPr>
          <a:xfrm>
            <a:off x="1474895" y="768092"/>
            <a:ext cx="2003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Kernel</a:t>
            </a:r>
            <a:endParaRPr b="1" sz="5000"/>
          </a:p>
        </p:txBody>
      </p:sp>
      <p:sp>
        <p:nvSpPr>
          <p:cNvPr id="367" name="Google Shape;367;p20"/>
          <p:cNvSpPr txBox="1"/>
          <p:nvPr/>
        </p:nvSpPr>
        <p:spPr>
          <a:xfrm>
            <a:off x="777180" y="2075941"/>
            <a:ext cx="11114626" cy="2527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Kernels in CNNs are usually small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2D matrices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for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through convolution operations on input data, typically with dimensions in odd numbers.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3" name="Google Shape;373;p21"/>
          <p:cNvSpPr txBox="1"/>
          <p:nvPr/>
        </p:nvSpPr>
        <p:spPr>
          <a:xfrm>
            <a:off x="1487946" y="820904"/>
            <a:ext cx="379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Convolution</a:t>
            </a:r>
            <a:endParaRPr b="1" sz="5000"/>
          </a:p>
        </p:txBody>
      </p:sp>
      <p:sp>
        <p:nvSpPr>
          <p:cNvPr id="374" name="Google Shape;374;p21"/>
          <p:cNvSpPr txBox="1"/>
          <p:nvPr/>
        </p:nvSpPr>
        <p:spPr>
          <a:xfrm>
            <a:off x="863219" y="2317580"/>
            <a:ext cx="9734347" cy="26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each position, the </a:t>
            </a:r>
            <a:r>
              <a:rPr b="0" i="0" lang="en-US" sz="37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performs </a:t>
            </a:r>
            <a:r>
              <a:rPr b="0" i="0" lang="en-US" sz="37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el﻿ement-wise multiplication</a:t>
            </a: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corresponding part of the </a:t>
            </a:r>
            <a:r>
              <a:rPr b="0" i="0" lang="en-US" sz="37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input data</a:t>
            </a: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covers. </a:t>
            </a:r>
            <a:endParaRPr/>
          </a:p>
        </p:txBody>
      </p:sp>
      <p:sp>
        <p:nvSpPr>
          <p:cNvPr id="375" name="Google Shape;375;p21"/>
          <p:cNvSpPr txBox="1"/>
          <p:nvPr/>
        </p:nvSpPr>
        <p:spPr>
          <a:xfrm>
            <a:off x="863219" y="5386207"/>
            <a:ext cx="9343235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Then, the results of these multiplications are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summed up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produce a single output pixel.</a:t>
            </a:r>
            <a:endParaRPr/>
          </a:p>
        </p:txBody>
      </p:sp>
      <p:pic>
        <p:nvPicPr>
          <p:cNvPr id="376" name="Google Shape;3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1650" y="3226099"/>
            <a:ext cx="8368926" cy="61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82" name="Google Shape;382;p22"/>
          <p:cNvSpPr txBox="1"/>
          <p:nvPr/>
        </p:nvSpPr>
        <p:spPr>
          <a:xfrm>
            <a:off x="642585" y="3439504"/>
            <a:ext cx="6258142" cy="266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is like a special way of looking at data. It's a mathematical operation that brings out </a:t>
            </a:r>
            <a:r>
              <a:rPr b="0" i="0" lang="en-US" sz="3803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patterns</a:t>
            </a:r>
            <a:r>
              <a:rPr b="0" i="0" lang="en-US" sz="380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1353746" y="782579"/>
            <a:ext cx="443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22"/>
          <p:cNvPicPr preferRelativeResize="0"/>
          <p:nvPr/>
        </p:nvPicPr>
        <p:blipFill rotWithShape="1">
          <a:blip r:embed="rId4">
            <a:alphaModFix/>
          </a:blip>
          <a:srcRect b="13171" l="0" r="0" t="0"/>
          <a:stretch/>
        </p:blipFill>
        <p:spPr>
          <a:xfrm>
            <a:off x="7100950" y="1993650"/>
            <a:ext cx="10995350" cy="81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2"/>
          <p:cNvSpPr txBox="1"/>
          <p:nvPr/>
        </p:nvSpPr>
        <p:spPr>
          <a:xfrm>
            <a:off x="1277050" y="782575"/>
            <a:ext cx="427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</a:rPr>
              <a:t>Convolution</a:t>
            </a:r>
            <a:endParaRPr b="1"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91" name="Google Shape;391;p23"/>
          <p:cNvSpPr txBox="1"/>
          <p:nvPr/>
        </p:nvSpPr>
        <p:spPr>
          <a:xfrm>
            <a:off x="1098799" y="770959"/>
            <a:ext cx="7320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Convolutional Kernels</a:t>
            </a:r>
            <a:endParaRPr b="1" sz="5000"/>
          </a:p>
        </p:txBody>
      </p:sp>
      <p:sp>
        <p:nvSpPr>
          <p:cNvPr id="392" name="Google Shape;392;p23"/>
          <p:cNvSpPr txBox="1"/>
          <p:nvPr/>
        </p:nvSpPr>
        <p:spPr>
          <a:xfrm>
            <a:off x="1283783" y="2365500"/>
            <a:ext cx="7828563" cy="2527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kernel is that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matrix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which is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swiped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more precisely convolved across a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single channel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input Image.</a:t>
            </a:r>
            <a:endParaRPr/>
          </a:p>
        </p:txBody>
      </p:sp>
      <p:sp>
        <p:nvSpPr>
          <p:cNvPr id="393" name="Google Shape;393;p23"/>
          <p:cNvSpPr txBox="1"/>
          <p:nvPr/>
        </p:nvSpPr>
        <p:spPr>
          <a:xfrm>
            <a:off x="1464758" y="5521019"/>
            <a:ext cx="6588403" cy="147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720" lvl="1" marL="609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2"/>
              <a:buFont typeface="Arial"/>
              <a:buChar char="•"/>
            </a:pPr>
            <a:r>
              <a:rPr b="0" i="0" lang="en-US" sz="28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on an </a:t>
            </a:r>
            <a:r>
              <a:rPr b="0" i="0" lang="en-US" sz="2822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(h, w, in_dims)</a:t>
            </a:r>
            <a:r>
              <a:rPr b="0" i="0" lang="en-US" sz="28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gives an </a:t>
            </a:r>
            <a:r>
              <a:rPr b="0" i="0" lang="en-US" sz="2822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(h', w', out_dims)</a:t>
            </a:r>
            <a:r>
              <a:rPr b="0" i="0" lang="en-US" sz="28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feature map.</a:t>
            </a:r>
            <a:endParaRPr/>
          </a:p>
        </p:txBody>
      </p:sp>
      <p:pic>
        <p:nvPicPr>
          <p:cNvPr id="394" name="Google Shape;3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1575" y="2365500"/>
            <a:ext cx="8184025" cy="72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/>
          <p:nvPr/>
        </p:nvSpPr>
        <p:spPr>
          <a:xfrm>
            <a:off x="0" y="0"/>
            <a:ext cx="18326100" cy="10287000"/>
          </a:xfrm>
          <a:custGeom>
            <a:rect b="b" l="l" r="r" t="t"/>
            <a:pathLst>
              <a:path extrusionOk="0" h="10287000" w="18326100">
                <a:moveTo>
                  <a:pt x="0" y="0"/>
                </a:moveTo>
                <a:lnTo>
                  <a:pt x="18326100" y="0"/>
                </a:lnTo>
                <a:lnTo>
                  <a:pt x="183261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95" r="-803" t="0"/>
            </a:stretch>
          </a:blipFill>
          <a:ln>
            <a:noFill/>
          </a:ln>
        </p:spPr>
      </p:sp>
      <p:sp>
        <p:nvSpPr>
          <p:cNvPr id="400" name="Google Shape;400;p24"/>
          <p:cNvSpPr txBox="1"/>
          <p:nvPr/>
        </p:nvSpPr>
        <p:spPr>
          <a:xfrm>
            <a:off x="561286" y="3171774"/>
            <a:ext cx="6558829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59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Layer:</a:t>
            </a:r>
            <a:endParaRPr/>
          </a:p>
        </p:txBody>
      </p:sp>
      <p:sp>
        <p:nvSpPr>
          <p:cNvPr id="401" name="Google Shape;401;p24"/>
          <p:cNvSpPr txBox="1"/>
          <p:nvPr/>
        </p:nvSpPr>
        <p:spPr>
          <a:xfrm>
            <a:off x="1740672" y="4103196"/>
            <a:ext cx="5965355" cy="1725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Detects features like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edges, textures, 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patterns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images.</a:t>
            </a:r>
            <a:endParaRPr/>
          </a:p>
        </p:txBody>
      </p:sp>
      <p:sp>
        <p:nvSpPr>
          <p:cNvPr id="402" name="Google Shape;402;p24"/>
          <p:cNvSpPr txBox="1"/>
          <p:nvPr/>
        </p:nvSpPr>
        <p:spPr>
          <a:xfrm>
            <a:off x="1135574" y="870497"/>
            <a:ext cx="870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Overall Structure of a CNN</a:t>
            </a:r>
            <a:endParaRPr b="1" sz="5000"/>
          </a:p>
        </p:txBody>
      </p:sp>
      <p:sp>
        <p:nvSpPr>
          <p:cNvPr id="403" name="Google Shape;403;p24"/>
          <p:cNvSpPr/>
          <p:nvPr/>
        </p:nvSpPr>
        <p:spPr>
          <a:xfrm>
            <a:off x="8946674" y="2776897"/>
            <a:ext cx="6139722" cy="6104458"/>
          </a:xfrm>
          <a:custGeom>
            <a:rect b="b" l="l" r="r" t="t"/>
            <a:pathLst>
              <a:path extrusionOk="0" h="6104458" w="6139722">
                <a:moveTo>
                  <a:pt x="0" y="0"/>
                </a:moveTo>
                <a:lnTo>
                  <a:pt x="6139722" y="0"/>
                </a:lnTo>
                <a:lnTo>
                  <a:pt x="6139722" y="6104457"/>
                </a:lnTo>
                <a:lnTo>
                  <a:pt x="0" y="6104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01272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09" name="Google Shape;409;p25"/>
          <p:cNvSpPr txBox="1"/>
          <p:nvPr/>
        </p:nvSpPr>
        <p:spPr>
          <a:xfrm>
            <a:off x="561090" y="3005347"/>
            <a:ext cx="5119589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60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 Layer:</a:t>
            </a:r>
            <a:endParaRPr/>
          </a:p>
        </p:txBody>
      </p:sp>
      <p:sp>
        <p:nvSpPr>
          <p:cNvPr id="410" name="Google Shape;410;p25"/>
          <p:cNvSpPr txBox="1"/>
          <p:nvPr/>
        </p:nvSpPr>
        <p:spPr>
          <a:xfrm>
            <a:off x="1580047" y="3915120"/>
            <a:ext cx="6691058" cy="3430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the </a:t>
            </a:r>
            <a:r>
              <a:rPr b="0" i="0" lang="en-US" sz="40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spatial dimensions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image, preserving important features while </a:t>
            </a:r>
            <a:r>
              <a:rPr b="0" i="0" lang="en-US" sz="40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reducing computational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load.</a:t>
            </a:r>
            <a:endParaRPr/>
          </a:p>
        </p:txBody>
      </p:sp>
      <p:sp>
        <p:nvSpPr>
          <p:cNvPr id="411" name="Google Shape;411;p25"/>
          <p:cNvSpPr txBox="1"/>
          <p:nvPr/>
        </p:nvSpPr>
        <p:spPr>
          <a:xfrm>
            <a:off x="1180876" y="732231"/>
            <a:ext cx="8587437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Structure of a CNN</a:t>
            </a:r>
            <a:endParaRPr/>
          </a:p>
        </p:txBody>
      </p:sp>
      <p:sp>
        <p:nvSpPr>
          <p:cNvPr id="412" name="Google Shape;412;p25"/>
          <p:cNvSpPr/>
          <p:nvPr/>
        </p:nvSpPr>
        <p:spPr>
          <a:xfrm>
            <a:off x="9430283" y="3081547"/>
            <a:ext cx="8233966" cy="5681237"/>
          </a:xfrm>
          <a:custGeom>
            <a:rect b="b" l="l" r="r" t="t"/>
            <a:pathLst>
              <a:path extrusionOk="0" h="5681237" w="8233966">
                <a:moveTo>
                  <a:pt x="0" y="0"/>
                </a:moveTo>
                <a:lnTo>
                  <a:pt x="8233966" y="0"/>
                </a:lnTo>
                <a:lnTo>
                  <a:pt x="8233966" y="5681237"/>
                </a:lnTo>
                <a:lnTo>
                  <a:pt x="0" y="5681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475" r="-46604" t="-7448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418" name="Google Shape;418;p26"/>
          <p:cNvGrpSpPr/>
          <p:nvPr/>
        </p:nvGrpSpPr>
        <p:grpSpPr>
          <a:xfrm>
            <a:off x="449183" y="3400282"/>
            <a:ext cx="7197832" cy="2724435"/>
            <a:chOff x="0" y="-76200"/>
            <a:chExt cx="9597110" cy="3632581"/>
          </a:xfrm>
        </p:grpSpPr>
        <p:sp>
          <p:nvSpPr>
            <p:cNvPr id="419" name="Google Shape;419;p26"/>
            <p:cNvSpPr txBox="1"/>
            <p:nvPr/>
          </p:nvSpPr>
          <p:spPr>
            <a:xfrm>
              <a:off x="0" y="-76200"/>
              <a:ext cx="8896589" cy="880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800" lvl="1" marL="863599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Arial"/>
                <a:buChar char="•"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Fully Connected Layer:</a:t>
              </a:r>
              <a:endParaRPr/>
            </a:p>
          </p:txBody>
        </p:sp>
        <p:sp>
          <p:nvSpPr>
            <p:cNvPr id="420" name="Google Shape;420;p26"/>
            <p:cNvSpPr txBox="1"/>
            <p:nvPr/>
          </p:nvSpPr>
          <p:spPr>
            <a:xfrm>
              <a:off x="1265699" y="1083903"/>
              <a:ext cx="8331411" cy="2472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Combines all detected features to make the </a:t>
              </a:r>
              <a:r>
                <a:rPr b="0" i="0" lang="en-US" sz="3999" u="none" cap="none" strike="noStrike">
                  <a:solidFill>
                    <a:srgbClr val="FF3131"/>
                  </a:solidFill>
                  <a:latin typeface="Arial"/>
                  <a:ea typeface="Arial"/>
                  <a:cs typeface="Arial"/>
                  <a:sym typeface="Arial"/>
                </a:rPr>
                <a:t>final prediction.</a:t>
              </a:r>
              <a:endParaRPr/>
            </a:p>
          </p:txBody>
        </p:sp>
      </p:grpSp>
      <p:sp>
        <p:nvSpPr>
          <p:cNvPr id="421" name="Google Shape;421;p26"/>
          <p:cNvSpPr/>
          <p:nvPr/>
        </p:nvSpPr>
        <p:spPr>
          <a:xfrm>
            <a:off x="7647016" y="3156197"/>
            <a:ext cx="10640984" cy="5495925"/>
          </a:xfrm>
          <a:custGeom>
            <a:rect b="b" l="l" r="r" t="t"/>
            <a:pathLst>
              <a:path extrusionOk="0" h="5495925" w="10640984">
                <a:moveTo>
                  <a:pt x="0" y="0"/>
                </a:moveTo>
                <a:lnTo>
                  <a:pt x="10640984" y="0"/>
                </a:lnTo>
                <a:lnTo>
                  <a:pt x="10640984" y="5495925"/>
                </a:lnTo>
                <a:lnTo>
                  <a:pt x="0" y="5495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415" r="-1137" t="0"/>
            </a:stretch>
          </a:blipFill>
          <a:ln>
            <a:noFill/>
          </a:ln>
        </p:spPr>
      </p:sp>
      <p:sp>
        <p:nvSpPr>
          <p:cNvPr id="422" name="Google Shape;422;p26"/>
          <p:cNvSpPr txBox="1"/>
          <p:nvPr/>
        </p:nvSpPr>
        <p:spPr>
          <a:xfrm>
            <a:off x="1180876" y="732231"/>
            <a:ext cx="858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Structure of a CNN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28" name="Google Shape;428;p27"/>
          <p:cNvSpPr/>
          <p:nvPr/>
        </p:nvSpPr>
        <p:spPr>
          <a:xfrm>
            <a:off x="3490871" y="2711786"/>
            <a:ext cx="12357804" cy="6104458"/>
          </a:xfrm>
          <a:custGeom>
            <a:rect b="b" l="l" r="r" t="t"/>
            <a:pathLst>
              <a:path extrusionOk="0" h="6104458" w="12357804">
                <a:moveTo>
                  <a:pt x="0" y="0"/>
                </a:moveTo>
                <a:lnTo>
                  <a:pt x="12357804" y="0"/>
                </a:lnTo>
                <a:lnTo>
                  <a:pt x="12357804" y="6104458"/>
                </a:lnTo>
                <a:lnTo>
                  <a:pt x="0" y="6104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27"/>
          <p:cNvSpPr txBox="1"/>
          <p:nvPr/>
        </p:nvSpPr>
        <p:spPr>
          <a:xfrm>
            <a:off x="1180876" y="732231"/>
            <a:ext cx="858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Structure of a CNN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35" name="Google Shape;435;p28"/>
          <p:cNvSpPr txBox="1"/>
          <p:nvPr/>
        </p:nvSpPr>
        <p:spPr>
          <a:xfrm>
            <a:off x="1265201" y="855725"/>
            <a:ext cx="73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Vertical Edge Detection</a:t>
            </a:r>
            <a:endParaRPr b="1" sz="5000"/>
          </a:p>
        </p:txBody>
      </p:sp>
      <p:pic>
        <p:nvPicPr>
          <p:cNvPr id="436" name="Google Shape;4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113" y="1978899"/>
            <a:ext cx="14361775" cy="80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42" name="Google Shape;442;p29"/>
          <p:cNvSpPr/>
          <p:nvPr/>
        </p:nvSpPr>
        <p:spPr>
          <a:xfrm rot="10800000">
            <a:off x="12649479" y="5675367"/>
            <a:ext cx="5638521" cy="4611633"/>
          </a:xfrm>
          <a:custGeom>
            <a:rect b="b" l="l" r="r" t="t"/>
            <a:pathLst>
              <a:path extrusionOk="0" h="4611633" w="5638521">
                <a:moveTo>
                  <a:pt x="0" y="0"/>
                </a:moveTo>
                <a:lnTo>
                  <a:pt x="5638521" y="0"/>
                </a:lnTo>
                <a:lnTo>
                  <a:pt x="5638521" y="4611633"/>
                </a:lnTo>
                <a:lnTo>
                  <a:pt x="0" y="4611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4262" r="0" t="-57910"/>
            </a:stretch>
          </a:blipFill>
          <a:ln>
            <a:noFill/>
          </a:ln>
        </p:spPr>
      </p:sp>
      <p:sp>
        <p:nvSpPr>
          <p:cNvPr id="443" name="Google Shape;443;p29"/>
          <p:cNvSpPr txBox="1"/>
          <p:nvPr/>
        </p:nvSpPr>
        <p:spPr>
          <a:xfrm>
            <a:off x="1629328" y="2658192"/>
            <a:ext cx="12265800" cy="2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</a:rPr>
              <a:t>Previous Lec: 2</a:t>
            </a:r>
            <a:r>
              <a:rPr b="1" lang="en-US" sz="4999"/>
              <a:t>7</a:t>
            </a:r>
            <a:endParaRPr b="1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99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1629328" y="6863798"/>
            <a:ext cx="41913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0" u="none" cap="none" strike="noStrike">
                <a:solidFill>
                  <a:srgbClr val="000000"/>
                </a:solidFill>
              </a:rPr>
              <a:t>Quiz</a:t>
            </a:r>
            <a:endParaRPr b="1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/>
          </a:p>
        </p:txBody>
      </p:sp>
      <p:sp>
        <p:nvSpPr>
          <p:cNvPr id="445" name="Google Shape;445;p29"/>
          <p:cNvSpPr txBox="1"/>
          <p:nvPr/>
        </p:nvSpPr>
        <p:spPr>
          <a:xfrm>
            <a:off x="1629325" y="4765751"/>
            <a:ext cx="122658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</a:rPr>
              <a:t>Next Lec: 2</a:t>
            </a:r>
            <a:r>
              <a:rPr b="1" lang="en-US" sz="4999"/>
              <a:t>9</a:t>
            </a:r>
            <a:endParaRPr b="1"/>
          </a:p>
          <a:p>
            <a:pPr indent="0" lvl="0" marL="0" marR="0" rtl="0" algn="l">
              <a:lnSpc>
                <a:spcPct val="1064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591280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5531394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9467337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>
            <a:off x="1591280" y="6237149"/>
            <a:ext cx="3297287" cy="1083718"/>
            <a:chOff x="0" y="-66675"/>
            <a:chExt cx="1190248" cy="391199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5531394" y="6237149"/>
            <a:ext cx="3297287" cy="1083718"/>
            <a:chOff x="0" y="-66675"/>
            <a:chExt cx="1190248" cy="391199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AF3CFF"/>
            </a:solidFill>
            <a:ln>
              <a:noFill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467337" y="6237149"/>
            <a:ext cx="3297287" cy="1083718"/>
            <a:chOff x="0" y="-66675"/>
            <a:chExt cx="1190248" cy="391199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AF3CFF"/>
            </a:solidFill>
            <a:ln>
              <a:noFill/>
            </a:ln>
          </p:spPr>
        </p:sp>
        <p:sp>
          <p:nvSpPr>
            <p:cNvPr id="133" name="Google Shape;133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3"/>
          <p:cNvPicPr preferRelativeResize="0"/>
          <p:nvPr/>
        </p:nvPicPr>
        <p:blipFill rotWithShape="1">
          <a:blip r:embed="rId6">
            <a:alphaModFix/>
          </a:blip>
          <a:srcRect b="0" l="2976" r="2975" t="0"/>
          <a:stretch/>
        </p:blipFill>
        <p:spPr>
          <a:xfrm>
            <a:off x="13399433" y="3610258"/>
            <a:ext cx="3297287" cy="3491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"/>
          <p:cNvGrpSpPr/>
          <p:nvPr/>
        </p:nvGrpSpPr>
        <p:grpSpPr>
          <a:xfrm>
            <a:off x="13399433" y="6237149"/>
            <a:ext cx="3297287" cy="1083718"/>
            <a:chOff x="0" y="-66675"/>
            <a:chExt cx="1190248" cy="391199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AF3CFF"/>
            </a:solidFill>
            <a:ln>
              <a:noFill/>
            </a:ln>
          </p:spPr>
        </p:sp>
        <p:sp>
          <p:nvSpPr>
            <p:cNvPr id="137" name="Google Shape;13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9" name="Google Shape;139;p3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40" name="Google Shape;140;p3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3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44" name="Google Shape;144;p3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45" name="Google Shape;145;p3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3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7" name="Google Shape;147;p3"/>
          <p:cNvGrpSpPr/>
          <p:nvPr/>
        </p:nvGrpSpPr>
        <p:grpSpPr>
          <a:xfrm>
            <a:off x="6225421" y="416261"/>
            <a:ext cx="6037784" cy="1402042"/>
            <a:chOff x="0" y="-38100"/>
            <a:chExt cx="1590198" cy="369262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1590198" cy="331162"/>
            </a:xfrm>
            <a:custGeom>
              <a:rect b="b" l="l" r="r" t="t"/>
              <a:pathLst>
                <a:path extrusionOk="0" h="331162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65581"/>
                  </a:lnTo>
                  <a:lnTo>
                    <a:pt x="0" y="331162"/>
                  </a:lnTo>
                  <a:lnTo>
                    <a:pt x="1590198" y="331162"/>
                  </a:lnTo>
                  <a:lnTo>
                    <a:pt x="1488598" y="165581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9" name="Google Shape;149;p3"/>
            <p:cNvSpPr txBox="1"/>
            <p:nvPr/>
          </p:nvSpPr>
          <p:spPr>
            <a:xfrm>
              <a:off x="88900" y="-38100"/>
              <a:ext cx="1412398" cy="369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 rot="-14511">
            <a:off x="6828179" y="725654"/>
            <a:ext cx="4631641" cy="765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709382" y="6610073"/>
            <a:ext cx="3179185" cy="398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76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Dr.Irfan Malik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5649496" y="6610073"/>
            <a:ext cx="3179185" cy="398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76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Dr.Sheraz Naseer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9526388" y="6610073"/>
            <a:ext cx="3179185" cy="398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76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Dr.Shazia Saqib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3458484" y="6610073"/>
            <a:ext cx="3179185" cy="398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76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51" name="Google Shape;451;p30"/>
          <p:cNvSpPr/>
          <p:nvPr/>
        </p:nvSpPr>
        <p:spPr>
          <a:xfrm rot="10800000">
            <a:off x="12649479" y="5675367"/>
            <a:ext cx="5638521" cy="4611633"/>
          </a:xfrm>
          <a:custGeom>
            <a:rect b="b" l="l" r="r" t="t"/>
            <a:pathLst>
              <a:path extrusionOk="0" h="4611633" w="5638521">
                <a:moveTo>
                  <a:pt x="0" y="0"/>
                </a:moveTo>
                <a:lnTo>
                  <a:pt x="5638521" y="0"/>
                </a:lnTo>
                <a:lnTo>
                  <a:pt x="5638521" y="4611633"/>
                </a:lnTo>
                <a:lnTo>
                  <a:pt x="0" y="4611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4262" r="0" t="-57910"/>
            </a:stretch>
          </a:blipFill>
          <a:ln>
            <a:noFill/>
          </a:ln>
        </p:spPr>
      </p:sp>
      <p:sp>
        <p:nvSpPr>
          <p:cNvPr id="452" name="Google Shape;452;p30"/>
          <p:cNvSpPr txBox="1"/>
          <p:nvPr/>
        </p:nvSpPr>
        <p:spPr>
          <a:xfrm>
            <a:off x="1362337" y="819038"/>
            <a:ext cx="4216364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53" name="Google Shape;453;p30"/>
          <p:cNvSpPr txBox="1"/>
          <p:nvPr/>
        </p:nvSpPr>
        <p:spPr>
          <a:xfrm>
            <a:off x="1028700" y="3277870"/>
            <a:ext cx="12265896" cy="598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 in Simple Neural Networks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Introduction to Convolutional Neural Network (CNN)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for Images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Layer Explained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Structure of a CNN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Vertical Edge Detection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9569551" y="0"/>
            <a:ext cx="8718449" cy="10287000"/>
          </a:xfrm>
          <a:custGeom>
            <a:rect b="b" l="l" r="r" t="t"/>
            <a:pathLst>
              <a:path extrusionOk="0" h="10287000" w="8718449">
                <a:moveTo>
                  <a:pt x="0" y="0"/>
                </a:moveTo>
                <a:lnTo>
                  <a:pt x="8718449" y="0"/>
                </a:lnTo>
                <a:lnTo>
                  <a:pt x="87184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55907" r="-53639" t="0"/>
            </a:stretch>
          </a:blipFill>
          <a:ln>
            <a:noFill/>
          </a:ln>
        </p:spPr>
      </p:sp>
      <p:grpSp>
        <p:nvGrpSpPr>
          <p:cNvPr id="160" name="Google Shape;160;p4"/>
          <p:cNvGrpSpPr/>
          <p:nvPr/>
        </p:nvGrpSpPr>
        <p:grpSpPr>
          <a:xfrm>
            <a:off x="877422" y="473214"/>
            <a:ext cx="8999146" cy="1175045"/>
            <a:chOff x="0" y="-38100"/>
            <a:chExt cx="2370145" cy="309477"/>
          </a:xfrm>
        </p:grpSpPr>
        <p:sp>
          <p:nvSpPr>
            <p:cNvPr id="161" name="Google Shape;161;p4"/>
            <p:cNvSpPr/>
            <p:nvPr/>
          </p:nvSpPr>
          <p:spPr>
            <a:xfrm>
              <a:off x="0" y="0"/>
              <a:ext cx="2370145" cy="271377"/>
            </a:xfrm>
            <a:custGeom>
              <a:rect b="b" l="l" r="r" t="t"/>
              <a:pathLst>
                <a:path extrusionOk="0" h="271377" w="2370145">
                  <a:moveTo>
                    <a:pt x="12044" y="0"/>
                  </a:moveTo>
                  <a:lnTo>
                    <a:pt x="2358101" y="0"/>
                  </a:lnTo>
                  <a:cubicBezTo>
                    <a:pt x="2364753" y="0"/>
                    <a:pt x="2370145" y="5392"/>
                    <a:pt x="2370145" y="12044"/>
                  </a:cubicBezTo>
                  <a:lnTo>
                    <a:pt x="2370145" y="259333"/>
                  </a:lnTo>
                  <a:cubicBezTo>
                    <a:pt x="2370145" y="265984"/>
                    <a:pt x="2364753" y="271377"/>
                    <a:pt x="2358101" y="271377"/>
                  </a:cubicBezTo>
                  <a:lnTo>
                    <a:pt x="12044" y="271377"/>
                  </a:lnTo>
                  <a:cubicBezTo>
                    <a:pt x="5392" y="271377"/>
                    <a:pt x="0" y="265984"/>
                    <a:pt x="0" y="259333"/>
                  </a:cubicBezTo>
                  <a:lnTo>
                    <a:pt x="0" y="12044"/>
                  </a:lnTo>
                  <a:cubicBezTo>
                    <a:pt x="0" y="5392"/>
                    <a:pt x="5392" y="0"/>
                    <a:pt x="12044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 txBox="1"/>
            <p:nvPr/>
          </p:nvSpPr>
          <p:spPr>
            <a:xfrm>
              <a:off x="0" y="-38100"/>
              <a:ext cx="2370145" cy="309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4"/>
          <p:cNvSpPr txBox="1"/>
          <p:nvPr/>
        </p:nvSpPr>
        <p:spPr>
          <a:xfrm>
            <a:off x="1533869" y="658405"/>
            <a:ext cx="7698739" cy="854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Previous Lecture Topics</a:t>
            </a:r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5" name="Google Shape;165;p4"/>
          <p:cNvGrpSpPr/>
          <p:nvPr/>
        </p:nvGrpSpPr>
        <p:grpSpPr>
          <a:xfrm>
            <a:off x="26639" y="2432111"/>
            <a:ext cx="9849929" cy="1161956"/>
            <a:chOff x="0" y="0"/>
            <a:chExt cx="13133238" cy="1549274"/>
          </a:xfrm>
        </p:grpSpPr>
        <p:sp>
          <p:nvSpPr>
            <p:cNvPr id="166" name="Google Shape;166;p4"/>
            <p:cNvSpPr/>
            <p:nvPr/>
          </p:nvSpPr>
          <p:spPr>
            <a:xfrm>
              <a:off x="613848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67" name="Google Shape;167;p4"/>
            <p:cNvGrpSpPr/>
            <p:nvPr/>
          </p:nvGrpSpPr>
          <p:grpSpPr>
            <a:xfrm>
              <a:off x="2151574" y="264865"/>
              <a:ext cx="910365" cy="869722"/>
              <a:chOff x="0" y="0"/>
              <a:chExt cx="860978" cy="822540"/>
            </a:xfrm>
          </p:grpSpPr>
          <p:sp>
            <p:nvSpPr>
              <p:cNvPr id="168" name="Google Shape;168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70" name="Google Shape;170;p4"/>
            <p:cNvSpPr txBox="1"/>
            <p:nvPr/>
          </p:nvSpPr>
          <p:spPr>
            <a:xfrm>
              <a:off x="0" y="344219"/>
              <a:ext cx="12519390" cy="65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Artificial Neural Networks</a:t>
              </a:r>
              <a:endParaRPr/>
            </a:p>
          </p:txBody>
        </p:sp>
      </p:grpSp>
      <p:grpSp>
        <p:nvGrpSpPr>
          <p:cNvPr id="171" name="Google Shape;171;p4"/>
          <p:cNvGrpSpPr/>
          <p:nvPr/>
        </p:nvGrpSpPr>
        <p:grpSpPr>
          <a:xfrm>
            <a:off x="487025" y="3594067"/>
            <a:ext cx="9389542" cy="1161956"/>
            <a:chOff x="0" y="0"/>
            <a:chExt cx="12519390" cy="1549274"/>
          </a:xfrm>
        </p:grpSpPr>
        <p:sp>
          <p:nvSpPr>
            <p:cNvPr id="172" name="Google Shape;172;p4"/>
            <p:cNvSpPr/>
            <p:nvPr/>
          </p:nvSpPr>
          <p:spPr>
            <a:xfrm>
              <a:off x="0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73" name="Google Shape;173;p4"/>
            <p:cNvGrpSpPr/>
            <p:nvPr/>
          </p:nvGrpSpPr>
          <p:grpSpPr>
            <a:xfrm>
              <a:off x="1537726" y="267676"/>
              <a:ext cx="910365" cy="869722"/>
              <a:chOff x="0" y="0"/>
              <a:chExt cx="860978" cy="822540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76" name="Google Shape;176;p4"/>
            <p:cNvSpPr txBox="1"/>
            <p:nvPr/>
          </p:nvSpPr>
          <p:spPr>
            <a:xfrm>
              <a:off x="2739385" y="340963"/>
              <a:ext cx="4180822" cy="65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Hyperparameters </a:t>
              </a: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22800" y="4755713"/>
            <a:ext cx="10899381" cy="1161956"/>
            <a:chOff x="0" y="0"/>
            <a:chExt cx="12519390" cy="1549274"/>
          </a:xfrm>
        </p:grpSpPr>
        <p:sp>
          <p:nvSpPr>
            <p:cNvPr id="178" name="Google Shape;178;p4"/>
            <p:cNvSpPr/>
            <p:nvPr/>
          </p:nvSpPr>
          <p:spPr>
            <a:xfrm>
              <a:off x="0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79" name="Google Shape;179;p4"/>
            <p:cNvGrpSpPr/>
            <p:nvPr/>
          </p:nvGrpSpPr>
          <p:grpSpPr>
            <a:xfrm>
              <a:off x="1537726" y="264865"/>
              <a:ext cx="910365" cy="869722"/>
              <a:chOff x="0" y="0"/>
              <a:chExt cx="860978" cy="822540"/>
            </a:xfrm>
          </p:grpSpPr>
          <p:sp>
            <p:nvSpPr>
              <p:cNvPr id="180" name="Google Shape;180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82" name="Google Shape;182;p4"/>
            <p:cNvSpPr txBox="1"/>
            <p:nvPr/>
          </p:nvSpPr>
          <p:spPr>
            <a:xfrm>
              <a:off x="2739385" y="344219"/>
              <a:ext cx="32838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Learning Rate </a:t>
              </a:r>
              <a:endParaRPr/>
            </a:p>
          </p:txBody>
        </p:sp>
      </p:grpSp>
      <p:grpSp>
        <p:nvGrpSpPr>
          <p:cNvPr id="183" name="Google Shape;183;p4"/>
          <p:cNvGrpSpPr/>
          <p:nvPr/>
        </p:nvGrpSpPr>
        <p:grpSpPr>
          <a:xfrm>
            <a:off x="487025" y="5917666"/>
            <a:ext cx="9389542" cy="1161956"/>
            <a:chOff x="0" y="0"/>
            <a:chExt cx="12519390" cy="1549274"/>
          </a:xfrm>
        </p:grpSpPr>
        <p:sp>
          <p:nvSpPr>
            <p:cNvPr id="184" name="Google Shape;184;p4"/>
            <p:cNvSpPr/>
            <p:nvPr/>
          </p:nvSpPr>
          <p:spPr>
            <a:xfrm>
              <a:off x="0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85" name="Google Shape;185;p4"/>
            <p:cNvGrpSpPr/>
            <p:nvPr/>
          </p:nvGrpSpPr>
          <p:grpSpPr>
            <a:xfrm>
              <a:off x="1537726" y="264865"/>
              <a:ext cx="910365" cy="869722"/>
              <a:chOff x="0" y="0"/>
              <a:chExt cx="860978" cy="822540"/>
            </a:xfrm>
          </p:grpSpPr>
          <p:sp>
            <p:nvSpPr>
              <p:cNvPr id="186" name="Google Shape;186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/>
              </a:p>
            </p:txBody>
          </p:sp>
        </p:grpSp>
        <p:sp>
          <p:nvSpPr>
            <p:cNvPr id="188" name="Google Shape;188;p4"/>
            <p:cNvSpPr txBox="1"/>
            <p:nvPr/>
          </p:nvSpPr>
          <p:spPr>
            <a:xfrm>
              <a:off x="2739385" y="339301"/>
              <a:ext cx="5023709" cy="65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Epochs &amp;  Batch Size</a:t>
              </a: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487025" y="7079309"/>
            <a:ext cx="9389542" cy="1161956"/>
            <a:chOff x="0" y="0"/>
            <a:chExt cx="12519390" cy="1549274"/>
          </a:xfrm>
        </p:grpSpPr>
        <p:sp>
          <p:nvSpPr>
            <p:cNvPr id="190" name="Google Shape;190;p4"/>
            <p:cNvSpPr/>
            <p:nvPr/>
          </p:nvSpPr>
          <p:spPr>
            <a:xfrm>
              <a:off x="0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91" name="Google Shape;191;p4"/>
            <p:cNvGrpSpPr/>
            <p:nvPr/>
          </p:nvGrpSpPr>
          <p:grpSpPr>
            <a:xfrm>
              <a:off x="1537726" y="264865"/>
              <a:ext cx="910365" cy="869722"/>
              <a:chOff x="0" y="0"/>
              <a:chExt cx="860978" cy="822540"/>
            </a:xfrm>
          </p:grpSpPr>
          <p:sp>
            <p:nvSpPr>
              <p:cNvPr id="192" name="Google Shape;192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/>
              </a:p>
            </p:txBody>
          </p:sp>
        </p:grpSp>
        <p:sp>
          <p:nvSpPr>
            <p:cNvPr id="194" name="Google Shape;194;p4"/>
            <p:cNvSpPr txBox="1"/>
            <p:nvPr/>
          </p:nvSpPr>
          <p:spPr>
            <a:xfrm>
              <a:off x="2904952" y="344219"/>
              <a:ext cx="4782884" cy="65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Activation Functions</a:t>
              </a:r>
              <a:endParaRPr/>
            </a:p>
          </p:txBody>
        </p:sp>
      </p:grpSp>
      <p:grpSp>
        <p:nvGrpSpPr>
          <p:cNvPr id="195" name="Google Shape;195;p4"/>
          <p:cNvGrpSpPr/>
          <p:nvPr/>
        </p:nvGrpSpPr>
        <p:grpSpPr>
          <a:xfrm>
            <a:off x="487025" y="8240952"/>
            <a:ext cx="9389542" cy="1161956"/>
            <a:chOff x="0" y="0"/>
            <a:chExt cx="12519390" cy="1549274"/>
          </a:xfrm>
        </p:grpSpPr>
        <p:sp>
          <p:nvSpPr>
            <p:cNvPr id="196" name="Google Shape;196;p4"/>
            <p:cNvSpPr/>
            <p:nvPr/>
          </p:nvSpPr>
          <p:spPr>
            <a:xfrm>
              <a:off x="0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97" name="Google Shape;197;p4"/>
            <p:cNvGrpSpPr/>
            <p:nvPr/>
          </p:nvGrpSpPr>
          <p:grpSpPr>
            <a:xfrm>
              <a:off x="1537726" y="264865"/>
              <a:ext cx="910365" cy="869722"/>
              <a:chOff x="0" y="0"/>
              <a:chExt cx="860978" cy="822540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06</a:t>
                </a:r>
                <a:endParaRPr/>
              </a:p>
            </p:txBody>
          </p:sp>
        </p:grpSp>
        <p:sp>
          <p:nvSpPr>
            <p:cNvPr id="200" name="Google Shape;200;p4"/>
            <p:cNvSpPr txBox="1"/>
            <p:nvPr/>
          </p:nvSpPr>
          <p:spPr>
            <a:xfrm>
              <a:off x="2904952" y="419130"/>
              <a:ext cx="6324124" cy="65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Forward/Back Propagation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06" name="Google Shape;206;p5"/>
          <p:cNvGrpSpPr/>
          <p:nvPr/>
        </p:nvGrpSpPr>
        <p:grpSpPr>
          <a:xfrm>
            <a:off x="173269" y="2270708"/>
            <a:ext cx="7839497" cy="3169501"/>
            <a:chOff x="0" y="-482203"/>
            <a:chExt cx="10452663" cy="4226002"/>
          </a:xfrm>
        </p:grpSpPr>
        <p:grpSp>
          <p:nvGrpSpPr>
            <p:cNvPr id="207" name="Google Shape;207;p5"/>
            <p:cNvGrpSpPr/>
            <p:nvPr/>
          </p:nvGrpSpPr>
          <p:grpSpPr>
            <a:xfrm>
              <a:off x="0" y="-482203"/>
              <a:ext cx="10452663" cy="4226002"/>
              <a:chOff x="0" y="-95250"/>
              <a:chExt cx="2064724" cy="834766"/>
            </a:xfrm>
          </p:grpSpPr>
          <p:sp>
            <p:nvSpPr>
              <p:cNvPr id="208" name="Google Shape;208;p5"/>
              <p:cNvSpPr/>
              <p:nvPr/>
            </p:nvSpPr>
            <p:spPr>
              <a:xfrm>
                <a:off x="0" y="0"/>
                <a:ext cx="2064724" cy="739516"/>
              </a:xfrm>
              <a:custGeom>
                <a:rect b="b" l="l" r="r" t="t"/>
                <a:pathLst>
                  <a:path extrusionOk="0" h="739516" w="2064724">
                    <a:moveTo>
                      <a:pt x="24689" y="0"/>
                    </a:moveTo>
                    <a:lnTo>
                      <a:pt x="2040035" y="0"/>
                    </a:lnTo>
                    <a:cubicBezTo>
                      <a:pt x="2046583" y="0"/>
                      <a:pt x="2052862" y="2601"/>
                      <a:pt x="2057492" y="7231"/>
                    </a:cubicBezTo>
                    <a:cubicBezTo>
                      <a:pt x="2062122" y="11861"/>
                      <a:pt x="2064724" y="18141"/>
                      <a:pt x="2064724" y="24689"/>
                    </a:cubicBezTo>
                    <a:lnTo>
                      <a:pt x="2064724" y="714827"/>
                    </a:lnTo>
                    <a:cubicBezTo>
                      <a:pt x="2064724" y="721375"/>
                      <a:pt x="2062122" y="727655"/>
                      <a:pt x="2057492" y="732285"/>
                    </a:cubicBezTo>
                    <a:cubicBezTo>
                      <a:pt x="2052862" y="736915"/>
                      <a:pt x="2046583" y="739516"/>
                      <a:pt x="2040035" y="739516"/>
                    </a:cubicBezTo>
                    <a:lnTo>
                      <a:pt x="24689" y="739516"/>
                    </a:lnTo>
                    <a:cubicBezTo>
                      <a:pt x="18141" y="739516"/>
                      <a:pt x="11861" y="736915"/>
                      <a:pt x="7231" y="732285"/>
                    </a:cubicBezTo>
                    <a:cubicBezTo>
                      <a:pt x="2601" y="727655"/>
                      <a:pt x="0" y="721375"/>
                      <a:pt x="0" y="714827"/>
                    </a:cubicBezTo>
                    <a:lnTo>
                      <a:pt x="0" y="24689"/>
                    </a:lnTo>
                    <a:cubicBezTo>
                      <a:pt x="0" y="18141"/>
                      <a:pt x="2601" y="11861"/>
                      <a:pt x="7231" y="7231"/>
                    </a:cubicBezTo>
                    <a:cubicBezTo>
                      <a:pt x="11861" y="2601"/>
                      <a:pt x="18141" y="0"/>
                      <a:pt x="246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 txBox="1"/>
              <p:nvPr/>
            </p:nvSpPr>
            <p:spPr>
              <a:xfrm>
                <a:off x="0" y="-95250"/>
                <a:ext cx="2064724" cy="8347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0" name="Google Shape;210;p5"/>
            <p:cNvSpPr txBox="1"/>
            <p:nvPr/>
          </p:nvSpPr>
          <p:spPr>
            <a:xfrm>
              <a:off x="765984" y="842899"/>
              <a:ext cx="9365069" cy="2614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10208" lvl="1" marL="820417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99"/>
                <a:buFont typeface="Arial"/>
                <a:buChar char="•"/>
              </a:pPr>
              <a:r>
                <a:rPr b="0" i="0" lang="en-US" sz="37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Understand the basic architecture of CNNs</a:t>
              </a:r>
              <a:endParaRPr/>
            </a:p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5"/>
          <p:cNvGrpSpPr/>
          <p:nvPr/>
        </p:nvGrpSpPr>
        <p:grpSpPr>
          <a:xfrm>
            <a:off x="173269" y="5594834"/>
            <a:ext cx="7839497" cy="3169502"/>
            <a:chOff x="0" y="-482203"/>
            <a:chExt cx="10452663" cy="4226002"/>
          </a:xfrm>
        </p:grpSpPr>
        <p:grpSp>
          <p:nvGrpSpPr>
            <p:cNvPr id="212" name="Google Shape;212;p5"/>
            <p:cNvGrpSpPr/>
            <p:nvPr/>
          </p:nvGrpSpPr>
          <p:grpSpPr>
            <a:xfrm>
              <a:off x="0" y="-482203"/>
              <a:ext cx="10452663" cy="4226002"/>
              <a:chOff x="0" y="-95250"/>
              <a:chExt cx="2064724" cy="834766"/>
            </a:xfrm>
          </p:grpSpPr>
          <p:sp>
            <p:nvSpPr>
              <p:cNvPr id="213" name="Google Shape;213;p5"/>
              <p:cNvSpPr/>
              <p:nvPr/>
            </p:nvSpPr>
            <p:spPr>
              <a:xfrm>
                <a:off x="0" y="0"/>
                <a:ext cx="2064724" cy="739516"/>
              </a:xfrm>
              <a:custGeom>
                <a:rect b="b" l="l" r="r" t="t"/>
                <a:pathLst>
                  <a:path extrusionOk="0" h="739516" w="2064724">
                    <a:moveTo>
                      <a:pt x="24689" y="0"/>
                    </a:moveTo>
                    <a:lnTo>
                      <a:pt x="2040035" y="0"/>
                    </a:lnTo>
                    <a:cubicBezTo>
                      <a:pt x="2046583" y="0"/>
                      <a:pt x="2052862" y="2601"/>
                      <a:pt x="2057492" y="7231"/>
                    </a:cubicBezTo>
                    <a:cubicBezTo>
                      <a:pt x="2062122" y="11861"/>
                      <a:pt x="2064724" y="18141"/>
                      <a:pt x="2064724" y="24689"/>
                    </a:cubicBezTo>
                    <a:lnTo>
                      <a:pt x="2064724" y="714827"/>
                    </a:lnTo>
                    <a:cubicBezTo>
                      <a:pt x="2064724" y="721375"/>
                      <a:pt x="2062122" y="727655"/>
                      <a:pt x="2057492" y="732285"/>
                    </a:cubicBezTo>
                    <a:cubicBezTo>
                      <a:pt x="2052862" y="736915"/>
                      <a:pt x="2046583" y="739516"/>
                      <a:pt x="2040035" y="739516"/>
                    </a:cubicBezTo>
                    <a:lnTo>
                      <a:pt x="24689" y="739516"/>
                    </a:lnTo>
                    <a:cubicBezTo>
                      <a:pt x="18141" y="739516"/>
                      <a:pt x="11861" y="736915"/>
                      <a:pt x="7231" y="732285"/>
                    </a:cubicBezTo>
                    <a:cubicBezTo>
                      <a:pt x="2601" y="727655"/>
                      <a:pt x="0" y="721375"/>
                      <a:pt x="0" y="714827"/>
                    </a:cubicBezTo>
                    <a:lnTo>
                      <a:pt x="0" y="24689"/>
                    </a:lnTo>
                    <a:cubicBezTo>
                      <a:pt x="0" y="18141"/>
                      <a:pt x="2601" y="11861"/>
                      <a:pt x="7231" y="7231"/>
                    </a:cubicBezTo>
                    <a:cubicBezTo>
                      <a:pt x="11861" y="2601"/>
                      <a:pt x="18141" y="0"/>
                      <a:pt x="246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 txBox="1"/>
              <p:nvPr/>
            </p:nvSpPr>
            <p:spPr>
              <a:xfrm>
                <a:off x="0" y="-95250"/>
                <a:ext cx="2064724" cy="8347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5"/>
            <p:cNvSpPr txBox="1"/>
            <p:nvPr/>
          </p:nvSpPr>
          <p:spPr>
            <a:xfrm>
              <a:off x="543808" y="-353415"/>
              <a:ext cx="9365100" cy="39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7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0208" lvl="1" marL="820417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99"/>
                <a:buFont typeface="Arial"/>
                <a:buChar char="•"/>
              </a:pPr>
              <a:r>
                <a:rPr b="0" i="0" lang="en-US" sz="37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Learn about how CNNs greatly improve computer vision tasks</a:t>
              </a:r>
              <a:endParaRPr/>
            </a:p>
          </p:txBody>
        </p:sp>
      </p:grpSp>
      <p:sp>
        <p:nvSpPr>
          <p:cNvPr id="216" name="Google Shape;216;p5"/>
          <p:cNvSpPr txBox="1"/>
          <p:nvPr/>
        </p:nvSpPr>
        <p:spPr>
          <a:xfrm>
            <a:off x="1321441" y="816216"/>
            <a:ext cx="601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FFFFFF"/>
                </a:solidFill>
              </a:rPr>
              <a:t>Lecture Objectives</a:t>
            </a:r>
            <a:endParaRPr b="1"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4675" y="3136775"/>
            <a:ext cx="9968299" cy="518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223" name="Google Shape;223;p6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224" name="Google Shape;224;p6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6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6"/>
          <p:cNvSpPr/>
          <p:nvPr/>
        </p:nvSpPr>
        <p:spPr>
          <a:xfrm rot="5506803">
            <a:off x="-255860" y="887140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6"/>
          <p:cNvSpPr txBox="1"/>
          <p:nvPr/>
        </p:nvSpPr>
        <p:spPr>
          <a:xfrm>
            <a:off x="1463821" y="2009978"/>
            <a:ext cx="14588063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Limitations of simple Neural Network </a:t>
            </a:r>
            <a:endParaRPr/>
          </a:p>
        </p:txBody>
      </p:sp>
      <p:sp>
        <p:nvSpPr>
          <p:cNvPr id="229" name="Google Shape;229;p6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230" name="Google Shape;230;p6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231" name="Google Shape;231;p6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32" name="Google Shape;232;p6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6"/>
          <p:cNvSpPr txBox="1"/>
          <p:nvPr/>
        </p:nvSpPr>
        <p:spPr>
          <a:xfrm>
            <a:off x="2443726" y="3878783"/>
            <a:ext cx="6700274" cy="5745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and features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filters, Depth 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Receptive Field</a:t>
            </a:r>
            <a:endParaRPr/>
          </a:p>
          <a:p>
            <a:pPr indent="0" lvl="0" marL="0" marR="0" rtl="0" algn="l">
              <a:lnSpc>
                <a:spcPct val="14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 txBox="1"/>
          <p:nvPr/>
        </p:nvSpPr>
        <p:spPr>
          <a:xfrm>
            <a:off x="1224372" y="741251"/>
            <a:ext cx="305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235" name="Google Shape;235;p6"/>
          <p:cNvSpPr txBox="1"/>
          <p:nvPr/>
        </p:nvSpPr>
        <p:spPr>
          <a:xfrm>
            <a:off x="1463821" y="2632913"/>
            <a:ext cx="14588063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Introduction to Convolutional Neural Networks (CNN)</a:t>
            </a:r>
            <a:endParaRPr/>
          </a:p>
        </p:txBody>
      </p:sp>
      <p:sp>
        <p:nvSpPr>
          <p:cNvPr id="236" name="Google Shape;236;p6"/>
          <p:cNvSpPr txBox="1"/>
          <p:nvPr/>
        </p:nvSpPr>
        <p:spPr>
          <a:xfrm>
            <a:off x="1463821" y="3255848"/>
            <a:ext cx="14588063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Basics for CNN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/>
          <p:nvPr/>
        </p:nvSpPr>
        <p:spPr>
          <a:xfrm>
            <a:off x="0" y="174450"/>
            <a:ext cx="18273732" cy="1043597"/>
          </a:xfrm>
          <a:custGeom>
            <a:rect b="b" l="l" r="r" t="t"/>
            <a:pathLst>
              <a:path extrusionOk="0" h="1043597" w="19185020">
                <a:moveTo>
                  <a:pt x="0" y="0"/>
                </a:moveTo>
                <a:lnTo>
                  <a:pt x="19185020" y="0"/>
                </a:lnTo>
                <a:lnTo>
                  <a:pt x="19185020" y="1043598"/>
                </a:lnTo>
                <a:lnTo>
                  <a:pt x="0" y="10435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50030" l="0" r="0" t="-67470"/>
            </a:stretch>
          </a:blipFill>
          <a:ln>
            <a:noFill/>
          </a:ln>
        </p:spPr>
      </p:sp>
      <p:sp>
        <p:nvSpPr>
          <p:cNvPr id="242" name="Google Shape;242;p7"/>
          <p:cNvSpPr txBox="1"/>
          <p:nvPr/>
        </p:nvSpPr>
        <p:spPr>
          <a:xfrm>
            <a:off x="1588667" y="326747"/>
            <a:ext cx="11677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Limitations in Simple Neural Networks</a:t>
            </a: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269553" y="3377531"/>
            <a:ext cx="6734885" cy="853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39632" lvl="1" marL="107926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4998"/>
              <a:buFont typeface="Arial"/>
              <a:buChar char="•"/>
            </a:pPr>
            <a:r>
              <a:rPr b="0" i="0" lang="en-US" sz="4998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Pixel Inequality</a:t>
            </a:r>
            <a:endParaRPr/>
          </a:p>
        </p:txBody>
      </p:sp>
      <p:sp>
        <p:nvSpPr>
          <p:cNvPr id="244" name="Google Shape;244;p7"/>
          <p:cNvSpPr txBox="1"/>
          <p:nvPr/>
        </p:nvSpPr>
        <p:spPr>
          <a:xfrm>
            <a:off x="269553" y="4898120"/>
            <a:ext cx="7274494" cy="853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39632" lvl="1" marL="1079267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4998"/>
              <a:buFont typeface="Arial"/>
              <a:buChar char="•"/>
            </a:pPr>
            <a:r>
              <a:rPr b="0" i="0" lang="en-US" sz="4998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High Dimensionality</a:t>
            </a:r>
            <a:endParaRPr/>
          </a:p>
        </p:txBody>
      </p:sp>
      <p:sp>
        <p:nvSpPr>
          <p:cNvPr id="245" name="Google Shape;245;p7"/>
          <p:cNvSpPr txBox="1"/>
          <p:nvPr/>
        </p:nvSpPr>
        <p:spPr>
          <a:xfrm>
            <a:off x="269553" y="6418619"/>
            <a:ext cx="6056407" cy="1739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39633" lvl="1" marL="1079267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4998"/>
              <a:buFont typeface="Arial"/>
              <a:buChar char="•"/>
            </a:pPr>
            <a:r>
              <a:rPr b="0" i="0" lang="en-US" sz="4998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Limited Feature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8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       Extraction</a:t>
            </a:r>
            <a:endParaRPr/>
          </a:p>
        </p:txBody>
      </p:sp>
      <p:pic>
        <p:nvPicPr>
          <p:cNvPr id="246" name="Google Shape;246;p7"/>
          <p:cNvPicPr preferRelativeResize="0"/>
          <p:nvPr/>
        </p:nvPicPr>
        <p:blipFill rotWithShape="1">
          <a:blip r:embed="rId4">
            <a:alphaModFix/>
          </a:blip>
          <a:srcRect b="2752" l="31406" r="0" t="359"/>
          <a:stretch/>
        </p:blipFill>
        <p:spPr>
          <a:xfrm>
            <a:off x="8705316" y="1218045"/>
            <a:ext cx="9582684" cy="906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/>
          <p:nvPr/>
        </p:nvSpPr>
        <p:spPr>
          <a:xfrm>
            <a:off x="0" y="174447"/>
            <a:ext cx="18288000" cy="1043597"/>
          </a:xfrm>
          <a:custGeom>
            <a:rect b="b" l="l" r="r" t="t"/>
            <a:pathLst>
              <a:path extrusionOk="0" h="1043597" w="19185020">
                <a:moveTo>
                  <a:pt x="0" y="0"/>
                </a:moveTo>
                <a:lnTo>
                  <a:pt x="19185020" y="0"/>
                </a:lnTo>
                <a:lnTo>
                  <a:pt x="19185020" y="1043598"/>
                </a:lnTo>
                <a:lnTo>
                  <a:pt x="0" y="10435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50030" l="0" r="0" t="-67470"/>
            </a:stretch>
          </a:blipFill>
          <a:ln>
            <a:noFill/>
          </a:ln>
        </p:spPr>
      </p:sp>
      <p:sp>
        <p:nvSpPr>
          <p:cNvPr id="252" name="Google Shape;252;p8"/>
          <p:cNvSpPr/>
          <p:nvPr/>
        </p:nvSpPr>
        <p:spPr>
          <a:xfrm>
            <a:off x="9341831" y="1218045"/>
            <a:ext cx="8946169" cy="9068955"/>
          </a:xfrm>
          <a:custGeom>
            <a:rect b="b" l="l" r="r" t="t"/>
            <a:pathLst>
              <a:path extrusionOk="0" h="9068955" w="8946169">
                <a:moveTo>
                  <a:pt x="0" y="0"/>
                </a:moveTo>
                <a:lnTo>
                  <a:pt x="8946169" y="0"/>
                </a:lnTo>
                <a:lnTo>
                  <a:pt x="8946169" y="9068955"/>
                </a:lnTo>
                <a:lnTo>
                  <a:pt x="0" y="9068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278" r="-7570" t="0"/>
            </a:stretch>
          </a:blipFill>
          <a:ln>
            <a:noFill/>
          </a:ln>
        </p:spPr>
      </p:sp>
      <p:pic>
        <p:nvPicPr>
          <p:cNvPr id="253" name="Google Shape;253;p8"/>
          <p:cNvPicPr preferRelativeResize="0"/>
          <p:nvPr/>
        </p:nvPicPr>
        <p:blipFill rotWithShape="1">
          <a:blip r:embed="rId5">
            <a:alphaModFix/>
          </a:blip>
          <a:srcRect b="0" l="17509" r="26816" t="0"/>
          <a:stretch/>
        </p:blipFill>
        <p:spPr>
          <a:xfrm>
            <a:off x="9341831" y="1218045"/>
            <a:ext cx="8946169" cy="906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8"/>
          <p:cNvSpPr txBox="1"/>
          <p:nvPr/>
        </p:nvSpPr>
        <p:spPr>
          <a:xfrm>
            <a:off x="1646192" y="311497"/>
            <a:ext cx="11677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Limitations in Simple Neural Networks</a:t>
            </a:r>
            <a:endParaRPr/>
          </a:p>
        </p:txBody>
      </p:sp>
      <p:sp>
        <p:nvSpPr>
          <p:cNvPr id="255" name="Google Shape;255;p8"/>
          <p:cNvSpPr txBox="1"/>
          <p:nvPr/>
        </p:nvSpPr>
        <p:spPr>
          <a:xfrm>
            <a:off x="338967" y="2522250"/>
            <a:ext cx="9206211" cy="1227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4980" lvl="1" marL="94996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Computational Requirements</a:t>
            </a:r>
            <a:endParaRPr/>
          </a:p>
        </p:txBody>
      </p:sp>
      <p:sp>
        <p:nvSpPr>
          <p:cNvPr id="256" name="Google Shape;256;p8"/>
          <p:cNvSpPr txBox="1"/>
          <p:nvPr/>
        </p:nvSpPr>
        <p:spPr>
          <a:xfrm>
            <a:off x="300597" y="4214218"/>
            <a:ext cx="7726698" cy="1310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4980" lvl="1" marL="949961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Equality and Spatial Relationships</a:t>
            </a:r>
            <a:endParaRPr/>
          </a:p>
        </p:txBody>
      </p:sp>
      <p:sp>
        <p:nvSpPr>
          <p:cNvPr id="257" name="Google Shape;257;p8"/>
          <p:cNvSpPr txBox="1"/>
          <p:nvPr/>
        </p:nvSpPr>
        <p:spPr>
          <a:xfrm>
            <a:off x="300597" y="5905731"/>
            <a:ext cx="9282952" cy="1526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4980" lvl="1" marL="94996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Inability to Handle Sequential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3" name="Google Shape;263;p9"/>
          <p:cNvSpPr txBox="1"/>
          <p:nvPr/>
        </p:nvSpPr>
        <p:spPr>
          <a:xfrm>
            <a:off x="1513334" y="842095"/>
            <a:ext cx="588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Pixel Inequality</a:t>
            </a:r>
            <a:endParaRPr b="1" sz="5000"/>
          </a:p>
        </p:txBody>
      </p:sp>
      <p:sp>
        <p:nvSpPr>
          <p:cNvPr id="264" name="Google Shape;264;p9"/>
          <p:cNvSpPr txBox="1"/>
          <p:nvPr/>
        </p:nvSpPr>
        <p:spPr>
          <a:xfrm>
            <a:off x="503363" y="1700538"/>
            <a:ext cx="12615312" cy="3141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7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799" lvl="1" marL="863597" marR="0" rtl="0" algn="l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neural networks treat all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pixels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in an image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equally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regardless of their </a:t>
            </a:r>
            <a:endParaRPr/>
          </a:p>
          <a:p>
            <a:pPr indent="0" lvl="0" marL="0" marR="0" rtl="0" algn="l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spatial relationships or positions.</a:t>
            </a:r>
            <a:endParaRPr/>
          </a:p>
          <a:p>
            <a:pPr indent="0" lvl="0" marL="0" marR="0" rtl="0" algn="l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503363" y="5067300"/>
            <a:ext cx="9505033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they cannot effectively capture the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local patterns and structures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images.</a:t>
            </a:r>
            <a:endParaRPr/>
          </a:p>
        </p:txBody>
      </p:sp>
      <p:pic>
        <p:nvPicPr>
          <p:cNvPr id="266" name="Google Shape;266;p9"/>
          <p:cNvPicPr preferRelativeResize="0"/>
          <p:nvPr/>
        </p:nvPicPr>
        <p:blipFill rotWithShape="1">
          <a:blip r:embed="rId4">
            <a:alphaModFix/>
          </a:blip>
          <a:srcRect b="0" l="2047" r="0" t="2047"/>
          <a:stretch/>
        </p:blipFill>
        <p:spPr>
          <a:xfrm>
            <a:off x="9274850" y="4294050"/>
            <a:ext cx="9013151" cy="46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